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4.pn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3" r:id="rId3"/>
    <p:sldId id="312" r:id="rId4"/>
    <p:sldId id="314" r:id="rId5"/>
    <p:sldId id="317" r:id="rId6"/>
    <p:sldId id="327" r:id="rId7"/>
    <p:sldId id="318" r:id="rId8"/>
    <p:sldId id="325" r:id="rId9"/>
    <p:sldId id="324" r:id="rId10"/>
    <p:sldId id="326" r:id="rId11"/>
    <p:sldId id="328" r:id="rId12"/>
    <p:sldId id="321" r:id="rId13"/>
    <p:sldId id="319" r:id="rId14"/>
    <p:sldId id="315" r:id="rId15"/>
    <p:sldId id="316" r:id="rId16"/>
    <p:sldId id="302" r:id="rId17"/>
    <p:sldId id="300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E1236-CA1F-4655-B294-BF0F4710B925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13A63-C784-4B08-87E8-40A6A1AE54B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444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B8768-99C1-7EBD-85D4-E8523A12D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B952D3-B91B-8426-D798-B8145489C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EA14-E569-ECCC-80AA-65ADF7671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EB3DB-9C9E-6A10-389F-657486905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282AC-CEAB-71BE-1275-F53D0160D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849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89AB8-3770-8162-44E7-ED6241A9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B8145E-E10B-42D9-AFF6-D57067EB9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BFE9C-10F8-43CB-10AD-B6155D11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56C8C-B639-233C-3B14-E8C19CF0A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62306-3805-7E42-E0F2-9A99BBCDD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5955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26C864-8AD5-ED79-266C-EB6206740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6E293-FF11-EDE1-FC5B-B06AF982C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39299-955A-E326-034A-A981D149D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6AD6D-A813-F24A-FB81-46514EBA7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A79BB-E07F-53A6-15FA-681644F75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227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47AA-059A-2AEF-E262-0775AD7EE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DBC27-1784-3149-E252-CCF18EA4D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EBB5B-3E02-461B-2B44-11E03B5F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C98F0-5A97-0225-8DA9-E5D608717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BF724-2E4F-ED17-1D0C-5AF4FCC6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365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45878-A8C7-7098-7910-C2372E903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24F08-13C5-A8AB-EB85-C98608C15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84E76-1993-7173-6C4B-419EC45C7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F7621-4527-3A0E-9339-C683B883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CADE5-0437-C81D-ED04-678BF846D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902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5535-6687-F9A8-45F7-B712C5C5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49C78-B3F4-A003-CA43-000972CD3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544116-51FB-FD8C-8323-7FCDDDAA1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A1DB8-5B9B-B69B-DC66-35EE5A470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DE651-6B6C-15E6-244B-060077725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2B5E3-8FB3-F4A2-7047-C4665530E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001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758F-4E94-A7D3-164B-EC75A6D72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7F672-93BA-8AB1-72A1-1C9204116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4BB97-A820-2D1F-4239-155D9C9FC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34066A-D9E7-08FF-CA4B-9015E15763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704CE7-50CF-CC3B-8CFB-63C792569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4098FC-8D09-58E8-09AF-83EA36BF4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70F648-9A5E-9437-B5DF-4F6792422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3595E4-2D0C-86C2-5057-0A98D7B64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894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B8B7-0E68-8B7D-2CF1-73B26A42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EEA855-F4DF-128D-6478-095D6048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49490-8A69-08AF-8619-FBCC78439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1C5BB-4243-54A4-0033-D9C211BCF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129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1494B4-D71C-DB2E-6F36-98674E71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55FAD9-1C2A-29C6-7A9B-5BB20ACD2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6106F-9F12-4636-A0E7-075306B16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2389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DA20-8E9F-1ECB-8FF5-BA9D95DD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1C0AC-9D7E-B504-C8CC-172ABEB00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9402D-1F9F-83B1-E2A5-9C2D36117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AEEF7-1477-49AA-2C18-4AC6592B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8DE9F-DC8C-E005-C167-9D11DFB13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2FD58-14A2-DC24-5E38-9751DB270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103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66955-4CEC-3159-68C2-4A30309CB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F15310-9A59-9A56-8BE7-98A26D35F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F95C6-4448-960C-B417-B100085F0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21EB0-30D7-7940-A397-FB013EA6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F5CC5-0898-847A-353A-6FDBFDDFA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1D77E-3787-51B2-8843-ED7C2A1E4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866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EB391F-E41E-128B-59EB-B9F7BFB01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78335-C377-9353-2B52-1E7DEC928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C60DA-32BB-48E5-E497-37AF59F07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BCB6C-1DB3-708B-416D-A46A003BD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36A76-EDA9-EAD9-DDE4-F7E29570B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5860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youtube.com/@algoquanthub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hyperlink" Target="https://www.youtube.com/@algoquanthu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burgessx/QuantResearch/tree/main/CMake%20Examples?utm_source=algoquanthub.beehiiv.com&amp;utm_medium=newsletter&amp;utm_campaign=professional-c-with-cmake-for-quants-algo-trading&amp;_bhlid=ac6555da268732edc370185881419536fe642040" TargetMode="External"/><Relationship Id="rId2" Type="http://schemas.openxmlformats.org/officeDocument/2006/relationships/hyperlink" Target="https://algoquanthub.beehiiv.com/p/professional-c-with-cmake-for-quants-algo-trad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rascit.com/professional-cmak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youtube.com/@algoquanthub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www.youtube.com/@algoquanthub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s://algoquanthub.beehiiv.com/subscrib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www.linkedin.com/in/nburgessx" TargetMode="External"/><Relationship Id="rId4" Type="http://schemas.openxmlformats.org/officeDocument/2006/relationships/hyperlink" Target="https://payhip.com/AlgoQuantHub" TargetMode="External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kedin.com/in/nburgessx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5.svg"/><Relationship Id="rId2" Type="http://schemas.openxmlformats.org/officeDocument/2006/relationships/hyperlink" Target="https://payhip.com/AlgoQuantHu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youtube.com/@algoquanthub" TargetMode="External"/><Relationship Id="rId9" Type="http://schemas.openxmlformats.org/officeDocument/2006/relationships/hyperlink" Target="https://github.com/nburgessx/QuantResearch/tree/main/CMake%20Example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hyperlink" Target="https://www.youtube.com/@algoquanthu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AD5151-E999-82CD-0F13-5C5917609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" y="0"/>
            <a:ext cx="1219517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DA0481-0E49-C114-0241-92CABA99C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839" y="2106216"/>
            <a:ext cx="4044909" cy="4044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64C2A4-D77B-0CEE-B7B3-287519C1B80B}"/>
              </a:ext>
            </a:extLst>
          </p:cNvPr>
          <p:cNvSpPr/>
          <p:nvPr/>
        </p:nvSpPr>
        <p:spPr>
          <a:xfrm>
            <a:off x="6809173" y="5490804"/>
            <a:ext cx="5387855" cy="10700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C++ Set-Up for Algo Quant Trading</a:t>
            </a:r>
          </a:p>
          <a:p>
            <a:pPr algn="ctr"/>
            <a:r>
              <a:rPr lang="en-GB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By Nicholas Burgess</a:t>
            </a:r>
            <a:endParaRPr lang="en-GB" sz="1600" b="1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2451F59B-7635-3D39-BF8D-7D55CB382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03" y="5484319"/>
            <a:ext cx="3321813" cy="10774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3DC675F-2349-27C8-C8CC-EB884A070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5069" y="217058"/>
            <a:ext cx="811321" cy="799090"/>
          </a:xfrm>
          <a:prstGeom prst="rect">
            <a:avLst/>
          </a:prstGeom>
        </p:spPr>
      </p:pic>
      <p:pic>
        <p:nvPicPr>
          <p:cNvPr id="2" name="Picture 1" descr="What is CMake? - Viking Software A/S">
            <a:extLst>
              <a:ext uri="{FF2B5EF4-FFF2-40B4-BE49-F238E27FC236}">
                <a16:creationId xmlns:a16="http://schemas.microsoft.com/office/drawing/2014/main" id="{F45F1E33-FACD-FBEC-7A6B-A4DB0FD4E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069" y="1233206"/>
            <a:ext cx="811321" cy="8113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823C5D-47CD-4823-6F20-FFA30AB3A9FD}"/>
              </a:ext>
            </a:extLst>
          </p:cNvPr>
          <p:cNvSpPr/>
          <p:nvPr/>
        </p:nvSpPr>
        <p:spPr>
          <a:xfrm>
            <a:off x="1341207" y="1233206"/>
            <a:ext cx="4348394" cy="8113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Cmake Build Framework – Part 2</a:t>
            </a:r>
          </a:p>
        </p:txBody>
      </p:sp>
    </p:spTree>
    <p:extLst>
      <p:ext uri="{BB962C8B-B14F-4D97-AF65-F5344CB8AC3E}">
        <p14:creationId xmlns:p14="http://schemas.microsoft.com/office/powerpoint/2010/main" val="3033863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BECAD-0452-A694-E89D-651EEA2B8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05A23-9122-EF70-A509-608A9040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365125"/>
            <a:ext cx="10830017" cy="1325563"/>
          </a:xfrm>
        </p:spPr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Dependency Project Config File, CMakeLists.txt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7307B-B908-6A9E-04FC-772863A85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441" y="4433826"/>
            <a:ext cx="10605116" cy="1922524"/>
          </a:xfrm>
        </p:spPr>
        <p:txBody>
          <a:bodyPr>
            <a:normAutofit lnSpcReduction="10000"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rgbClr val="0000FF"/>
                </a:solidFill>
              </a:rPr>
              <a:t>add_library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Creates a project named Addition. Use </a:t>
            </a:r>
            <a:r>
              <a:rPr lang="en-GB" sz="1800" dirty="0">
                <a:solidFill>
                  <a:srgbClr val="0000FF"/>
                </a:solidFill>
              </a:rPr>
              <a:t>STATIC</a:t>
            </a:r>
            <a:r>
              <a:rPr lang="en-GB" sz="1800" dirty="0"/>
              <a:t> to generate a .lib and </a:t>
            </a:r>
            <a:r>
              <a:rPr lang="en-GB" sz="1800" dirty="0">
                <a:solidFill>
                  <a:srgbClr val="0000FF"/>
                </a:solidFill>
              </a:rPr>
              <a:t>SHARED</a:t>
            </a:r>
            <a:r>
              <a:rPr lang="en-GB" sz="1800" dirty="0"/>
              <a:t> to generate a .dll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List all the .h and .cpp files to include.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rgbClr val="0000FF"/>
                </a:solidFill>
              </a:rPr>
              <a:t>target_include_directories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List the include directories for the Addition project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accent2"/>
                </a:solidFill>
              </a:rPr>
              <a:t>$(CMAKE_CURRENT_SOURCE_DIR)</a:t>
            </a:r>
            <a:r>
              <a:rPr lang="en-GB" sz="1800" dirty="0"/>
              <a:t> means use the current folder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0000FF"/>
              </a:solidFill>
            </a:endParaRPr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DDFF2-3842-1023-B3E3-1D3DA95F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10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EB8B61-6658-F7A8-44F2-BF280A154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855" y="1964162"/>
            <a:ext cx="6456287" cy="1856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D4E81A-6021-E1D4-2687-7AEC0D997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92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D2769-7B0F-E912-5C7F-F18EB6D74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64A83-E5D8-A53A-2161-B1686AED7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Generating the Visual Studio Solution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222E0-70CF-7CEC-7653-210499E34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082"/>
            <a:ext cx="10605116" cy="4599574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rgbClr val="C00000"/>
              </a:buClr>
              <a:buNone/>
            </a:pPr>
            <a:r>
              <a:rPr lang="en-GB" sz="1800" dirty="0">
                <a:solidFill>
                  <a:srgbClr val="C00000"/>
                </a:solidFill>
              </a:rPr>
              <a:t>How to generate the solution File using Visual Studio?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Create the necessary CMakeLists.txt files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Open Visual Studio command prompt and navigate to the solution root folder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Type </a:t>
            </a:r>
            <a:r>
              <a:rPr lang="en-GB" sz="1800" b="1" dirty="0"/>
              <a:t>mkdir build</a:t>
            </a:r>
            <a:r>
              <a:rPr lang="en-GB" sz="1800" dirty="0"/>
              <a:t> to create a folder called ‘build’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Navigate to the build folder </a:t>
            </a:r>
            <a:r>
              <a:rPr lang="en-GB" sz="1800" b="1" dirty="0"/>
              <a:t>cd build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To generate the solution file type: </a:t>
            </a:r>
            <a:r>
              <a:rPr lang="en-GB" sz="1800" dirty="0">
                <a:solidFill>
                  <a:srgbClr val="C00000"/>
                </a:solidFill>
              </a:rPr>
              <a:t>cmake –G “Visual Studio 17 2022” ..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Note “..” means the root project is up one folder level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  <a:p>
            <a:pPr marL="0" indent="0">
              <a:buClr>
                <a:srgbClr val="C00000"/>
              </a:buClr>
              <a:buNone/>
            </a:pPr>
            <a:r>
              <a:rPr lang="en-GB" sz="1800" dirty="0">
                <a:solidFill>
                  <a:srgbClr val="C00000"/>
                </a:solidFill>
              </a:rPr>
              <a:t>How to generate the native build projects on non-windows platforms and compilers?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Change the name of the compiler from “</a:t>
            </a:r>
            <a:r>
              <a:rPr lang="en-GB" sz="1800" b="1" dirty="0"/>
              <a:t>Visual Studio 17 2022</a:t>
            </a:r>
            <a:r>
              <a:rPr lang="en-GB" sz="1800" dirty="0"/>
              <a:t>” to the compiler of your choice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Examples: For Linux “</a:t>
            </a:r>
            <a:r>
              <a:rPr lang="en-GB" sz="1800" b="1" dirty="0"/>
              <a:t>Unix Makefiles</a:t>
            </a:r>
            <a:r>
              <a:rPr lang="en-GB" sz="1800" dirty="0"/>
              <a:t>” or “</a:t>
            </a:r>
            <a:r>
              <a:rPr lang="en-GB" sz="1800" b="1" dirty="0"/>
              <a:t>Ninja</a:t>
            </a:r>
            <a:r>
              <a:rPr lang="en-GB" sz="1800" dirty="0"/>
              <a:t>” and for macOS use “</a:t>
            </a:r>
            <a:r>
              <a:rPr lang="en-GB" sz="1800" b="1" dirty="0"/>
              <a:t>Xcode</a:t>
            </a:r>
            <a:r>
              <a:rPr lang="en-GB" sz="1800" dirty="0"/>
              <a:t>”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10FBB-00BE-4D5E-A10E-667E5EE9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11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D50FEF-2D8B-18F9-182E-3BBC6FEC6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234" y="3180170"/>
            <a:ext cx="6154009" cy="724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0EF65F-4505-9C2B-BAF3-443945954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54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B99FF-53F7-6F2D-39EC-3B0C3539E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AD2514-76AE-9AEF-3ABB-D66461081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" y="0"/>
            <a:ext cx="1219517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DEF8B0-5D8F-DA32-1DBF-6ACABB0A7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839" y="2106216"/>
            <a:ext cx="4044909" cy="4044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2537A3-53CD-4D73-2EEA-913D77F686D4}"/>
              </a:ext>
            </a:extLst>
          </p:cNvPr>
          <p:cNvSpPr/>
          <p:nvPr/>
        </p:nvSpPr>
        <p:spPr>
          <a:xfrm>
            <a:off x="8060924" y="5490804"/>
            <a:ext cx="4136104" cy="10700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CMake Resources</a:t>
            </a:r>
          </a:p>
        </p:txBody>
      </p:sp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AFE1DAB1-677A-A65B-1DA5-E99EF4196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03" y="5484319"/>
            <a:ext cx="3321813" cy="1077487"/>
          </a:xfrm>
          <a:prstGeom prst="rect">
            <a:avLst/>
          </a:prstGeom>
        </p:spPr>
      </p:pic>
      <p:pic>
        <p:nvPicPr>
          <p:cNvPr id="3" name="Picture 2" descr="What is CMake? - Viking Software A/S">
            <a:extLst>
              <a:ext uri="{FF2B5EF4-FFF2-40B4-BE49-F238E27FC236}">
                <a16:creationId xmlns:a16="http://schemas.microsoft.com/office/drawing/2014/main" id="{8B304293-AE9B-365A-4790-1F2712C5E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2730" y="5571298"/>
            <a:ext cx="811321" cy="81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01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3864D-1024-3569-5A54-DCCCE5F9D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8AF0F-7116-119F-6D94-CA45E0A52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Getting Started with CMake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E1D64-99CA-77BE-A6FD-8D9A6275A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06858"/>
            <a:ext cx="10605116" cy="4968506"/>
          </a:xfrm>
        </p:spPr>
        <p:txBody>
          <a:bodyPr>
            <a:noAutofit/>
          </a:bodyPr>
          <a:lstStyle/>
          <a:p>
            <a:pPr marL="0" indent="0">
              <a:buClr>
                <a:srgbClr val="C00000"/>
              </a:buClr>
              <a:buNone/>
            </a:pPr>
            <a:endParaRPr lang="en-US" sz="1800" b="1" dirty="0"/>
          </a:p>
          <a:p>
            <a:pPr marL="0" indent="0">
              <a:buClr>
                <a:srgbClr val="C00000"/>
              </a:buClr>
              <a:buNone/>
            </a:pPr>
            <a:endParaRPr lang="en-US" sz="1800" b="1" dirty="0"/>
          </a:p>
          <a:p>
            <a:pPr marL="0" indent="0">
              <a:buClr>
                <a:srgbClr val="C00000"/>
              </a:buClr>
              <a:buNone/>
            </a:pPr>
            <a:r>
              <a:rPr lang="en-US" sz="1800" b="1" dirty="0"/>
              <a:t>Professional C++ with CMake</a:t>
            </a:r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800" dirty="0"/>
              <a:t>Outlines how professional Quants use CMake</a:t>
            </a:r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800" dirty="0"/>
              <a:t>Includes canonical stylized working examples</a:t>
            </a:r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800" dirty="0"/>
              <a:t>Intentionally simple and easy to follow</a:t>
            </a:r>
          </a:p>
          <a:p>
            <a:pPr marL="0" indent="0">
              <a:buClr>
                <a:srgbClr val="C00000"/>
              </a:buClr>
              <a:buNone/>
            </a:pPr>
            <a:endParaRPr lang="en-US" sz="1800" dirty="0"/>
          </a:p>
          <a:p>
            <a:pPr marL="0" indent="0">
              <a:buClr>
                <a:srgbClr val="C00000"/>
              </a:buClr>
              <a:buNone/>
            </a:pPr>
            <a:endParaRPr lang="en-US" sz="1800" dirty="0"/>
          </a:p>
          <a:p>
            <a:pPr marL="0" indent="0">
              <a:buClr>
                <a:srgbClr val="C00000"/>
              </a:buClr>
              <a:buNone/>
            </a:pPr>
            <a:endParaRPr lang="en-US" sz="1800" dirty="0"/>
          </a:p>
          <a:p>
            <a:pPr marL="0" indent="0">
              <a:buClr>
                <a:srgbClr val="C00000"/>
              </a:buClr>
              <a:buNone/>
            </a:pPr>
            <a:endParaRPr lang="en-US" sz="1800" dirty="0"/>
          </a:p>
          <a:p>
            <a:pPr marL="0" indent="0">
              <a:buClr>
                <a:srgbClr val="C00000"/>
              </a:buClr>
              <a:buNone/>
            </a:pPr>
            <a:endParaRPr lang="en-US" sz="1800" dirty="0"/>
          </a:p>
          <a:p>
            <a:pPr marL="0" indent="0">
              <a:buClr>
                <a:srgbClr val="C00000"/>
              </a:buClr>
              <a:buNone/>
            </a:pPr>
            <a:r>
              <a:rPr lang="en-US" sz="1800" dirty="0"/>
              <a:t>Link: </a:t>
            </a:r>
            <a:r>
              <a:rPr lang="en-US" sz="1800" dirty="0">
                <a:hlinkClick r:id="rId2"/>
              </a:rPr>
              <a:t>https://algoquanthub.beehiiv.com/p/professional-c-with-cmake-for-quants-algo-trading</a:t>
            </a:r>
            <a:endParaRPr lang="en-US" sz="1800" dirty="0"/>
          </a:p>
          <a:p>
            <a:pPr marL="0" indent="0">
              <a:buClr>
                <a:srgbClr val="C00000"/>
              </a:buClr>
              <a:buNone/>
            </a:pPr>
            <a:r>
              <a:rPr lang="en-US" sz="1800" dirty="0"/>
              <a:t>Examples: </a:t>
            </a:r>
            <a:r>
              <a:rPr lang="en-GB" sz="1800" i="1" dirty="0">
                <a:hlinkClick r:id="rId3"/>
              </a:rPr>
              <a:t>https://github.com/nburgessx/QuantResearch/tree/main/CMake%20Examples</a:t>
            </a:r>
            <a:endParaRPr lang="en-US" sz="1800" dirty="0"/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D44FC-1E4F-5055-D863-7A9A534E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13</a:t>
            </a:fld>
            <a:endParaRPr lang="en-GB" dirty="0"/>
          </a:p>
        </p:txBody>
      </p:sp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D9F742A3-3602-2593-C22C-13D22D7AC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137" y="1460747"/>
            <a:ext cx="5217421" cy="3954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8B5B3-F2D1-A0F0-DE12-074DF1F05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39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987F0-0D1B-8F8E-00FD-1B06AD8FA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AEA59-F3B3-DFEE-E8E4-35AEE57F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CMake Tutorial – cmake.org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8FD29-5C7B-B1C6-AFE2-82718FF3A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46" y="5667251"/>
            <a:ext cx="9237954" cy="825624"/>
          </a:xfrm>
        </p:spPr>
        <p:txBody>
          <a:bodyPr>
            <a:normAutofit/>
          </a:bodyPr>
          <a:lstStyle/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rgbClr val="C00000"/>
                </a:solidFill>
              </a:rPr>
              <a:t>CMake Tutorial – cmake.org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Provides a step-by-step guides and tutorials on how to use CMake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CD2DA-2E8E-B96F-E18B-7BD751DD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14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BCCB0-D93A-ED3F-48D9-76E298CB9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63" y="1535783"/>
            <a:ext cx="7412855" cy="3817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03BE5C-6CD3-504A-EC9C-73EA8A973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19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7F3F5-6E73-4D79-FE1C-F05312A39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17893-5C5B-3E15-6F2C-59F06FBAD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722"/>
            <a:ext cx="10515600" cy="1039196"/>
          </a:xfrm>
        </p:spPr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Professional CMake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288E6-CAB5-D919-B556-999912B8E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46" y="3016188"/>
            <a:ext cx="5265937" cy="2195004"/>
          </a:xfrm>
        </p:spPr>
        <p:txBody>
          <a:bodyPr>
            <a:noAutofit/>
          </a:bodyPr>
          <a:lstStyle/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rgbClr val="C00000"/>
                </a:solidFill>
              </a:rPr>
              <a:t>Professional CMake – A Practical Guide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Free Book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By Craig Scott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i="1" dirty="0">
                <a:hlinkClick r:id="rId2"/>
              </a:rPr>
              <a:t>https://crascit.com/professional-cmake/</a:t>
            </a: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F249B-070E-326E-012C-291328A59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659CBF30-473F-2635-6196-319B447BC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607" y="752273"/>
            <a:ext cx="3957881" cy="5604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18771-F2D9-C076-9EE5-A60C1E1AB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21080-26DE-AA51-F6EA-17042E0B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6B2B6B-E684-956C-CD2D-69F1C0240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" y="0"/>
            <a:ext cx="1219517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1D8322-651C-1755-3CA1-655C8E142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839" y="2106216"/>
            <a:ext cx="4044909" cy="4044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865E64-136E-5FB7-472E-A460D50AA62E}"/>
              </a:ext>
            </a:extLst>
          </p:cNvPr>
          <p:cNvSpPr/>
          <p:nvPr/>
        </p:nvSpPr>
        <p:spPr>
          <a:xfrm>
            <a:off x="8087557" y="5490804"/>
            <a:ext cx="4109471" cy="10700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More Info …</a:t>
            </a:r>
          </a:p>
        </p:txBody>
      </p:sp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E7BAE8BA-B925-95F5-6350-0B4813FFF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03" y="5484319"/>
            <a:ext cx="3321813" cy="107748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21A2F6B-794A-FCB9-DE51-769BBCEEF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8433" y="5623517"/>
            <a:ext cx="811321" cy="799090"/>
          </a:xfrm>
          <a:prstGeom prst="rect">
            <a:avLst/>
          </a:prstGeom>
        </p:spPr>
      </p:pic>
      <p:pic>
        <p:nvPicPr>
          <p:cNvPr id="3" name="Picture 2" descr="What is CMake? - Viking Software A/S">
            <a:extLst>
              <a:ext uri="{FF2B5EF4-FFF2-40B4-BE49-F238E27FC236}">
                <a16:creationId xmlns:a16="http://schemas.microsoft.com/office/drawing/2014/main" id="{0D1FAB19-DF1B-5CBC-0C44-E715559C1B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2730" y="5571298"/>
            <a:ext cx="811321" cy="81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73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F1FF7-33BC-022A-8ED9-78C4201B2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54E4D2-5429-562B-44BF-0AE89F4EAF6B}"/>
              </a:ext>
            </a:extLst>
          </p:cNvPr>
          <p:cNvSpPr txBox="1">
            <a:spLocks/>
          </p:cNvSpPr>
          <p:nvPr/>
        </p:nvSpPr>
        <p:spPr>
          <a:xfrm>
            <a:off x="838200" y="2833490"/>
            <a:ext cx="10515600" cy="574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0BA208-BAD6-8031-423B-3A6C4A4BF484}"/>
              </a:ext>
            </a:extLst>
          </p:cNvPr>
          <p:cNvSpPr txBox="1"/>
          <p:nvPr/>
        </p:nvSpPr>
        <p:spPr>
          <a:xfrm>
            <a:off x="628376" y="3359504"/>
            <a:ext cx="61847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en-US" dirty="0">
                <a:solidFill>
                  <a:srgbClr val="C00000"/>
                </a:solidFill>
              </a:rPr>
              <a:t>Subscribe to my Quant Newsletter</a:t>
            </a:r>
          </a:p>
          <a:p>
            <a:pPr>
              <a:buClr>
                <a:srgbClr val="C00000"/>
              </a:buClr>
            </a:pPr>
            <a:r>
              <a:rPr lang="en-US" dirty="0">
                <a:hlinkClick r:id="rId2"/>
              </a:rPr>
              <a:t>https://algoquanthub.beehiiv.com/subscribe</a:t>
            </a:r>
            <a:endParaRPr lang="en-US" dirty="0"/>
          </a:p>
          <a:p>
            <a:pPr marL="358775" indent="-358775"/>
            <a:endParaRPr lang="en-US" i="0" dirty="0">
              <a:effectLst/>
              <a:latin typeface="myriad roman"/>
            </a:endParaRPr>
          </a:p>
          <a:p>
            <a:pPr marL="358775" indent="-358775"/>
            <a:r>
              <a:rPr lang="en-US" dirty="0">
                <a:solidFill>
                  <a:srgbClr val="C00000"/>
                </a:solidFill>
              </a:rPr>
              <a:t>Subscribe to my </a:t>
            </a:r>
            <a:r>
              <a:rPr lang="en-US" i="0" dirty="0">
                <a:solidFill>
                  <a:srgbClr val="C00000"/>
                </a:solidFill>
                <a:effectLst/>
                <a:latin typeface="myriad roman"/>
              </a:rPr>
              <a:t>Quant YouTube Channel</a:t>
            </a:r>
          </a:p>
          <a:p>
            <a:pPr marL="358775" indent="-358775"/>
            <a:r>
              <a:rPr lang="en-US" dirty="0">
                <a:latin typeface="myriad roman"/>
                <a:hlinkClick r:id="rId3"/>
              </a:rPr>
              <a:t>https://www.youtube.com/@algoquanthub</a:t>
            </a:r>
            <a:endParaRPr lang="en-US" dirty="0">
              <a:latin typeface="myriad roman"/>
            </a:endParaRPr>
          </a:p>
          <a:p>
            <a:pPr marL="358775" indent="-358775"/>
            <a:endParaRPr lang="en-US" dirty="0">
              <a:latin typeface="myriad roman"/>
            </a:endParaRPr>
          </a:p>
          <a:p>
            <a:pPr marL="358775" indent="-358775">
              <a:buClr>
                <a:srgbClr val="C00000"/>
              </a:buClr>
            </a:pPr>
            <a:r>
              <a:rPr lang="en-US" dirty="0">
                <a:solidFill>
                  <a:srgbClr val="C00000"/>
                </a:solidFill>
                <a:latin typeface="myriad roman"/>
              </a:rPr>
              <a:t>Algo Trading &amp; Quant Store</a:t>
            </a:r>
          </a:p>
          <a:p>
            <a:pPr marL="358775" indent="-358775">
              <a:tabLst>
                <a:tab pos="263525" algn="l"/>
              </a:tabLst>
            </a:pPr>
            <a:r>
              <a:rPr lang="en-US" dirty="0">
                <a:hlinkClick r:id="rId4"/>
              </a:rPr>
              <a:t>https://payhip.com/AlgoQuantHub</a:t>
            </a:r>
            <a:endParaRPr lang="en-US" dirty="0"/>
          </a:p>
          <a:p>
            <a:pPr marL="358775" indent="-358775"/>
            <a:endParaRPr lang="en-US" dirty="0"/>
          </a:p>
          <a:p>
            <a:pPr marL="358775" indent="-358775">
              <a:buClr>
                <a:srgbClr val="C00000"/>
              </a:buClr>
            </a:pPr>
            <a:r>
              <a:rPr lang="en-US" dirty="0">
                <a:solidFill>
                  <a:srgbClr val="C00000"/>
                </a:solidFill>
              </a:rPr>
              <a:t>Follow me on LinkedIn</a:t>
            </a:r>
          </a:p>
          <a:p>
            <a:pPr marL="358775" indent="-358775"/>
            <a:r>
              <a:rPr lang="en-US" dirty="0">
                <a:hlinkClick r:id="rId5"/>
              </a:rPr>
              <a:t>https://www.linkedin.com/in/nburgessx</a:t>
            </a:r>
            <a:endParaRPr lang="en-US" dirty="0"/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87DBC9-9320-2C18-8137-11FD4259D9B6}"/>
              </a:ext>
            </a:extLst>
          </p:cNvPr>
          <p:cNvGrpSpPr/>
          <p:nvPr/>
        </p:nvGrpSpPr>
        <p:grpSpPr>
          <a:xfrm>
            <a:off x="6225481" y="3207150"/>
            <a:ext cx="5015464" cy="3008660"/>
            <a:chOff x="6128622" y="3419897"/>
            <a:chExt cx="5015464" cy="3008660"/>
          </a:xfrm>
        </p:grpSpPr>
        <p:pic>
          <p:nvPicPr>
            <p:cNvPr id="11" name="Picture 10">
              <a:hlinkClick r:id="rId4"/>
              <a:extLst>
                <a:ext uri="{FF2B5EF4-FFF2-40B4-BE49-F238E27FC236}">
                  <a16:creationId xmlns:a16="http://schemas.microsoft.com/office/drawing/2014/main" id="{687A1D39-1907-2C6C-055C-384FCB83D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28622" y="3419897"/>
              <a:ext cx="5015464" cy="300866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51DA346-009D-E788-8EB5-55CF60166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89172" y="3503544"/>
              <a:ext cx="792143" cy="734717"/>
            </a:xfrm>
            <a:prstGeom prst="rect">
              <a:avLst/>
            </a:prstGeom>
          </p:spPr>
        </p:pic>
      </p:grpSp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AB92778F-95CD-4B94-8101-341A09E5EF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90" y="332000"/>
            <a:ext cx="4257582" cy="271096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E2FD368-C2D6-F112-F1D8-DDBEC05E5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17</a:t>
            </a:fld>
            <a:endParaRPr lang="en-GB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172B3902-C227-9FAC-053F-2CEC4B09F2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0564" y="741178"/>
            <a:ext cx="5720072" cy="18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70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38" y="5330057"/>
            <a:ext cx="2149444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Contact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B176A3-AA3A-4764-820A-F44A9F52D010}"/>
              </a:ext>
            </a:extLst>
          </p:cNvPr>
          <p:cNvSpPr txBox="1">
            <a:spLocks/>
          </p:cNvSpPr>
          <p:nvPr/>
        </p:nvSpPr>
        <p:spPr>
          <a:xfrm>
            <a:off x="838200" y="2854088"/>
            <a:ext cx="10515600" cy="574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Have questions or want further info?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67457-2CC4-4B6D-B84F-ED4C626AF2AF}"/>
              </a:ext>
            </a:extLst>
          </p:cNvPr>
          <p:cNvSpPr txBox="1"/>
          <p:nvPr/>
        </p:nvSpPr>
        <p:spPr>
          <a:xfrm>
            <a:off x="675238" y="5769167"/>
            <a:ext cx="609742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yriad roman"/>
              </a:rPr>
              <a:t>LinkedIn:		</a:t>
            </a:r>
            <a:r>
              <a:rPr lang="en-GB" b="0" i="0" dirty="0">
                <a:effectLst/>
                <a:latin typeface="-apple-system"/>
                <a:hlinkClick r:id="rId2"/>
              </a:rPr>
              <a:t>www.linkedin.com/in/nburgessx</a:t>
            </a:r>
            <a:endParaRPr lang="en-GB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21299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6C23C-40EE-74B8-26A3-3BE28FB6E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C3B21D-4E7C-CC2A-C134-C7CDAAA7D6AB}"/>
              </a:ext>
            </a:extLst>
          </p:cNvPr>
          <p:cNvSpPr txBox="1"/>
          <p:nvPr/>
        </p:nvSpPr>
        <p:spPr>
          <a:xfrm>
            <a:off x="924180" y="452823"/>
            <a:ext cx="5002138" cy="328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>
              <a:solidFill>
                <a:srgbClr val="C00000"/>
              </a:solidFill>
            </a:endParaRPr>
          </a:p>
          <a:p>
            <a:r>
              <a:rPr lang="en-GB" sz="2400" dirty="0">
                <a:solidFill>
                  <a:srgbClr val="C00000"/>
                </a:solidFill>
              </a:rPr>
              <a:t>C++ Set-Up for Algo Quant Trading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b="1" dirty="0"/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b="1" dirty="0"/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b="1" dirty="0"/>
              <a:t>Part 1 – Visual Studio for Windows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dirty="0"/>
              <a:t>Online C++ Emulators &amp; Code Snippets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dirty="0"/>
              <a:t>Visual Studio Projects &amp; Solutions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dirty="0"/>
              <a:t>C++ Building, Compilation &amp; Linking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42202A-8E45-65EE-B970-73CD90E1C3F8}"/>
              </a:ext>
            </a:extLst>
          </p:cNvPr>
          <p:cNvSpPr txBox="1"/>
          <p:nvPr/>
        </p:nvSpPr>
        <p:spPr>
          <a:xfrm>
            <a:off x="6265682" y="1191486"/>
            <a:ext cx="5002138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b="1" dirty="0"/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b="1" dirty="0"/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b="1" dirty="0"/>
              <a:t>Part 2 – CMake for Cross-platform Builds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dirty="0"/>
              <a:t>The CMake Build System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dirty="0"/>
              <a:t>How to use CMake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dirty="0"/>
              <a:t>Build Environments &amp; Compilers</a:t>
            </a:r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60C0F1D2-BBE8-1767-7592-F7C0AC04A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10" y="5327691"/>
            <a:ext cx="1093978" cy="107748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E17B2F6-BEB9-09AE-6775-1410FDC8A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2</a:t>
            </a:fld>
            <a:endParaRPr lang="en-GB" dirty="0"/>
          </a:p>
        </p:txBody>
      </p:sp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0304F67C-753E-646F-E524-BC34AACC9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094" y="5327691"/>
            <a:ext cx="3321813" cy="107748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BD3721B-F73A-8D98-DF7D-EDEB38433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1617" y="452822"/>
            <a:ext cx="1093979" cy="1077486"/>
          </a:xfrm>
          <a:prstGeom prst="rect">
            <a:avLst/>
          </a:prstGeom>
        </p:spPr>
      </p:pic>
      <p:pic>
        <p:nvPicPr>
          <p:cNvPr id="3" name="Picture 2" descr="What is CMake? - Viking Software A/S">
            <a:extLst>
              <a:ext uri="{FF2B5EF4-FFF2-40B4-BE49-F238E27FC236}">
                <a16:creationId xmlns:a16="http://schemas.microsoft.com/office/drawing/2014/main" id="{E6B26221-CC60-A8DA-A4BB-122B52AF4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6852" y="417310"/>
            <a:ext cx="1077486" cy="10774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1D4497-1B86-19AD-5F34-539867F1D289}"/>
              </a:ext>
            </a:extLst>
          </p:cNvPr>
          <p:cNvSpPr txBox="1"/>
          <p:nvPr/>
        </p:nvSpPr>
        <p:spPr>
          <a:xfrm>
            <a:off x="2681429" y="5543268"/>
            <a:ext cx="4305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Example: Visual Studio &amp; CMake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u="sng" dirty="0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https://github.com/nburgessx/QuantResearch/tree/main/CMake%20Examples</a:t>
            </a:r>
            <a:endParaRPr lang="en-US" u="sng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890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6A8C4-2AC9-5B5B-EC2C-127CB3C1F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2FEEE6-6090-F6A8-F88B-9708953C0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" y="0"/>
            <a:ext cx="1219517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1E9525-E282-FA0E-D6C7-2EE31E568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839" y="2106216"/>
            <a:ext cx="4044909" cy="4044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C6100A-D50E-C1DB-E6AF-A09D5FF417DE}"/>
              </a:ext>
            </a:extLst>
          </p:cNvPr>
          <p:cNvSpPr/>
          <p:nvPr/>
        </p:nvSpPr>
        <p:spPr>
          <a:xfrm>
            <a:off x="6969760" y="5490804"/>
            <a:ext cx="5227268" cy="10700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CMake Build Framework – Part 2</a:t>
            </a:r>
          </a:p>
        </p:txBody>
      </p:sp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C8AF41E7-0C34-07EB-31E1-E3EC12E57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03" y="5484319"/>
            <a:ext cx="3321813" cy="1077487"/>
          </a:xfrm>
          <a:prstGeom prst="rect">
            <a:avLst/>
          </a:prstGeom>
        </p:spPr>
      </p:pic>
      <p:pic>
        <p:nvPicPr>
          <p:cNvPr id="3" name="Picture 2" descr="What is CMake? - Viking Software A/S">
            <a:extLst>
              <a:ext uri="{FF2B5EF4-FFF2-40B4-BE49-F238E27FC236}">
                <a16:creationId xmlns:a16="http://schemas.microsoft.com/office/drawing/2014/main" id="{6C8F9E51-1403-522D-BF8F-E3A95876E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2730" y="5571298"/>
            <a:ext cx="811321" cy="81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87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FF9D9-0C72-1533-A0DC-E0172EB16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8C49E-7C14-BF45-ED31-5B9ED550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CMake Cross-Platform Build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A4364-5812-6397-F270-FB3DEBE25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605116" cy="4426968"/>
          </a:xfrm>
        </p:spPr>
        <p:txBody>
          <a:bodyPr>
            <a:normAutofit/>
          </a:bodyPr>
          <a:lstStyle/>
          <a:p>
            <a:pPr marL="0" indent="0">
              <a:buClr>
                <a:srgbClr val="C00000"/>
              </a:buClr>
              <a:buNone/>
            </a:pPr>
            <a:r>
              <a:rPr lang="en-GB" sz="1800" dirty="0">
                <a:solidFill>
                  <a:srgbClr val="C00000"/>
                </a:solidFill>
              </a:rPr>
              <a:t>CMake – What it is and what it does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A </a:t>
            </a:r>
            <a:r>
              <a:rPr lang="en-GB" sz="1800" b="1" dirty="0"/>
              <a:t>cross-platform</a:t>
            </a:r>
            <a:r>
              <a:rPr lang="en-GB" sz="1800" dirty="0"/>
              <a:t> build system – not a compiler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It uses platform-independent configuration files, </a:t>
            </a:r>
            <a:r>
              <a:rPr lang="en-GB" sz="1800" b="1" dirty="0"/>
              <a:t>CMakeLists.txt</a:t>
            </a: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Generates native build files e.g. Visual Studio Solutions, Linux Make files, Ninja files, macOS Xcode projects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Available as part of Visual Studio, see Tools -&gt; Command line -&gt; Developer Command Prompt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  <a:p>
            <a:pPr marL="0" indent="0">
              <a:buClr>
                <a:srgbClr val="C00000"/>
              </a:buClr>
              <a:buNone/>
            </a:pPr>
            <a:r>
              <a:rPr lang="en-GB" sz="1800" dirty="0">
                <a:solidFill>
                  <a:srgbClr val="C00000"/>
                </a:solidFill>
              </a:rPr>
              <a:t>How to generate the solution File using Visual Studio?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Create the necessary CMakeLists.txt files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Open Visual Studio command line and type: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4CC23-2706-4C50-2C4F-35B94E212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72CEA-2666-4743-79C5-73647B0C9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53" y="5393655"/>
            <a:ext cx="6154009" cy="724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6CA96E-E53E-0381-8994-527E44CC4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89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2C981-4B0F-0E21-16EB-E146B44C7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BBEE-558A-DF58-FB9A-14E27B723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CMake Config Files – CMakeLists.txt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939FB-B0A1-F680-54F0-94CE2D13F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0605116" cy="4884676"/>
          </a:xfrm>
        </p:spPr>
        <p:txBody>
          <a:bodyPr>
            <a:normAutofit/>
          </a:bodyPr>
          <a:lstStyle/>
          <a:p>
            <a:pPr marL="0" indent="0">
              <a:buClr>
                <a:srgbClr val="C00000"/>
              </a:buClr>
              <a:buNone/>
            </a:pPr>
            <a:endParaRPr lang="en-GB" sz="2000" dirty="0"/>
          </a:p>
          <a:p>
            <a:pPr marL="0" indent="0">
              <a:buClr>
                <a:srgbClr val="C00000"/>
              </a:buClr>
              <a:buNone/>
            </a:pPr>
            <a:r>
              <a:rPr lang="en-GB" sz="2000" dirty="0">
                <a:solidFill>
                  <a:srgbClr val="C00000"/>
                </a:solidFill>
              </a:rPr>
              <a:t>Creating CMakeLists.txt Files – A summary of main CMake commands</a:t>
            </a:r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dirty="0">
              <a:solidFill>
                <a:srgbClr val="C00000"/>
              </a:solidFill>
            </a:endParaRPr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dirty="0">
              <a:solidFill>
                <a:srgbClr val="C00000"/>
              </a:solidFill>
            </a:endParaRPr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b="1" dirty="0">
                <a:solidFill>
                  <a:srgbClr val="000000"/>
                </a:solidFill>
              </a:rPr>
              <a:t>Solution Config File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Name the solution file (</a:t>
            </a:r>
            <a:r>
              <a:rPr lang="en-GB" sz="1800" dirty="0">
                <a:solidFill>
                  <a:srgbClr val="0000FF"/>
                </a:solidFill>
              </a:rPr>
              <a:t>project</a:t>
            </a:r>
            <a:r>
              <a:rPr lang="en-GB" sz="1800" dirty="0"/>
              <a:t>) and specify what projects to include (</a:t>
            </a:r>
            <a:r>
              <a:rPr lang="en-GB" sz="1800" dirty="0">
                <a:solidFill>
                  <a:srgbClr val="0000FF"/>
                </a:solidFill>
              </a:rPr>
              <a:t>add_subdirectory</a:t>
            </a:r>
            <a:r>
              <a:rPr lang="en-GB" sz="1800" dirty="0"/>
              <a:t>)</a:t>
            </a:r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dirty="0">
              <a:solidFill>
                <a:srgbClr val="C00000"/>
              </a:solidFill>
            </a:endParaRPr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b="1" dirty="0">
                <a:solidFill>
                  <a:srgbClr val="000000"/>
                </a:solidFill>
              </a:rPr>
              <a:t>Project Config Files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Name the project and list the .h and .cpp files to include (</a:t>
            </a:r>
            <a:r>
              <a:rPr lang="en-GB" sz="1800" dirty="0">
                <a:solidFill>
                  <a:srgbClr val="0000FF"/>
                </a:solidFill>
              </a:rPr>
              <a:t>add_library </a:t>
            </a:r>
            <a:r>
              <a:rPr lang="en-GB" sz="1800" dirty="0"/>
              <a:t>| </a:t>
            </a:r>
            <a:r>
              <a:rPr lang="en-GB" sz="1800" dirty="0">
                <a:solidFill>
                  <a:srgbClr val="0000FF"/>
                </a:solidFill>
              </a:rPr>
              <a:t>add_executable</a:t>
            </a:r>
            <a:r>
              <a:rPr lang="en-GB" sz="1800" dirty="0"/>
              <a:t>)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We provide the path to the include folder(s) with our header files (</a:t>
            </a:r>
            <a:r>
              <a:rPr lang="en-GB" sz="1800" dirty="0">
                <a:solidFill>
                  <a:srgbClr val="0000FF"/>
                </a:solidFill>
              </a:rPr>
              <a:t>target_include_directories</a:t>
            </a:r>
            <a:r>
              <a:rPr lang="en-GB" sz="1800" dirty="0"/>
              <a:t>)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List any dependency projects to include (</a:t>
            </a:r>
            <a:r>
              <a:rPr lang="en-GB" sz="1800" dirty="0">
                <a:solidFill>
                  <a:srgbClr val="0000FF"/>
                </a:solidFill>
              </a:rPr>
              <a:t>target_link_libraries</a:t>
            </a:r>
            <a:r>
              <a:rPr lang="en-GB" sz="1800" dirty="0"/>
              <a:t>)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1BEAA-90E1-3CB3-514F-589B140D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F7FB1-1F6B-CB7C-F73F-9B68D886C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18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CC8E8-0968-7509-260F-7EE342E4F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307DD-C3A6-F0C3-DD30-0986873BB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Example Cake Solution 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E8F31-DA4A-F87F-F320-C72629609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605116" cy="4426968"/>
          </a:xfrm>
        </p:spPr>
        <p:txBody>
          <a:bodyPr>
            <a:normAutofit/>
          </a:bodyPr>
          <a:lstStyle/>
          <a:p>
            <a:pPr marL="0" indent="0">
              <a:buClr>
                <a:srgbClr val="C00000"/>
              </a:buClr>
              <a:buNone/>
            </a:pPr>
            <a:r>
              <a:rPr lang="en-GB" sz="1800" dirty="0">
                <a:solidFill>
                  <a:srgbClr val="C00000"/>
                </a:solidFill>
              </a:rPr>
              <a:t>CMake – What it is and what it does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A </a:t>
            </a:r>
            <a:r>
              <a:rPr lang="en-GB" sz="1800" b="1" dirty="0"/>
              <a:t>cross-platform</a:t>
            </a:r>
            <a:r>
              <a:rPr lang="en-GB" sz="1800" dirty="0"/>
              <a:t> build system – not a compiler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It uses platform-independent configuration files, </a:t>
            </a:r>
            <a:r>
              <a:rPr lang="en-GB" sz="1800" b="1" dirty="0"/>
              <a:t>CMakeLists.txt</a:t>
            </a: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Generates native build files e.g. Visual Studio Solutions, Linux Make files, Ninja files, macOS Xcode projects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Available as part of Visual Studio, see Tools -&gt; Command line -&gt; Developer Command Prompt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  <a:p>
            <a:pPr marL="0" indent="0">
              <a:buClr>
                <a:srgbClr val="C00000"/>
              </a:buClr>
              <a:buNone/>
            </a:pPr>
            <a:r>
              <a:rPr lang="en-GB" sz="1800" dirty="0">
                <a:solidFill>
                  <a:srgbClr val="C00000"/>
                </a:solidFill>
              </a:rPr>
              <a:t>How to generate the solution File using Visual Studio?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Create the necessary CMakeLists.txt files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Open Visual Studio command line and type: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40EAA-F67A-003E-E1F2-587DDBF0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32D86-E163-DBF0-2395-750005B52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53" y="5393655"/>
            <a:ext cx="6154009" cy="724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01D196-18DF-6939-41D5-4834B4246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38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2DFB9-9FF7-907C-D84F-2B9FEC9E3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5F5E-9EE6-2D3D-A22F-540276FA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Example: Create Solution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EF39C-748D-33A3-6012-CB296A2E1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442" y="1393795"/>
            <a:ext cx="10605116" cy="5099080"/>
          </a:xfrm>
        </p:spPr>
        <p:txBody>
          <a:bodyPr>
            <a:noAutofit/>
          </a:bodyPr>
          <a:lstStyle/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600" dirty="0"/>
              <a:t>Consider a simple C++ maths library where the main project is called </a:t>
            </a:r>
            <a:r>
              <a:rPr lang="en-GB" sz="1600" b="1" dirty="0"/>
              <a:t>Analytics</a:t>
            </a:r>
            <a:r>
              <a:rPr lang="en-GB" sz="1600" dirty="0"/>
              <a:t> that depends on two projects named </a:t>
            </a:r>
            <a:r>
              <a:rPr lang="en-GB" sz="1600" b="1" dirty="0"/>
              <a:t>Addition</a:t>
            </a:r>
            <a:r>
              <a:rPr lang="en-GB" sz="1600" dirty="0"/>
              <a:t> and </a:t>
            </a:r>
            <a:r>
              <a:rPr lang="en-GB" sz="1600" b="1" dirty="0"/>
              <a:t>Subtraction</a:t>
            </a:r>
            <a:r>
              <a:rPr lang="en-GB" sz="1600" dirty="0"/>
              <a:t>. The folder structure looks as follows,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1600" dirty="0">
              <a:solidFill>
                <a:srgbClr val="C00000"/>
              </a:solidFill>
            </a:endParaRPr>
          </a:p>
          <a:p>
            <a:pPr marL="0" indent="0">
              <a:buClr>
                <a:srgbClr val="C00000"/>
              </a:buClr>
              <a:buNone/>
            </a:pPr>
            <a:r>
              <a:rPr lang="en-GB" sz="1600" dirty="0">
                <a:solidFill>
                  <a:srgbClr val="0000FF"/>
                </a:solidFill>
              </a:rPr>
              <a:t>			MathLibrary</a:t>
            </a:r>
            <a:r>
              <a:rPr lang="en-GB" sz="1600" dirty="0"/>
              <a:t> </a:t>
            </a:r>
            <a:r>
              <a:rPr lang="en-GB" sz="1600" b="1" dirty="0"/>
              <a:t>(Root Folder)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en-GB" sz="1600" dirty="0"/>
              <a:t>			CMakeLists.txt</a:t>
            </a:r>
          </a:p>
          <a:p>
            <a:pPr marL="457200" lvl="1" indent="0">
              <a:buClr>
                <a:srgbClr val="C00000"/>
              </a:buClr>
              <a:buNone/>
            </a:pPr>
            <a:endParaRPr lang="en-GB" sz="1600" dirty="0">
              <a:solidFill>
                <a:srgbClr val="0000FF"/>
              </a:solidFill>
            </a:endParaRPr>
          </a:p>
          <a:p>
            <a:pPr marL="457200" lvl="1" indent="0">
              <a:buClr>
                <a:srgbClr val="C00000"/>
              </a:buClr>
              <a:buNone/>
            </a:pPr>
            <a:r>
              <a:rPr lang="en-GB" sz="1600" dirty="0">
                <a:solidFill>
                  <a:srgbClr val="0000FF"/>
                </a:solidFill>
              </a:rPr>
              <a:t>				Analytics</a:t>
            </a:r>
            <a:r>
              <a:rPr lang="en-GB" sz="1600" dirty="0"/>
              <a:t> </a:t>
            </a:r>
          </a:p>
          <a:p>
            <a:pPr marL="457200" lvl="1" indent="0">
              <a:buClr>
                <a:srgbClr val="C00000"/>
              </a:buClr>
              <a:buNone/>
            </a:pPr>
            <a:r>
              <a:rPr lang="en-GB" sz="1600" dirty="0"/>
              <a:t>				CMakeLists.txt | Main.cpp</a:t>
            </a:r>
          </a:p>
          <a:p>
            <a:pPr marL="457200" lvl="1" indent="0">
              <a:buClr>
                <a:srgbClr val="C00000"/>
              </a:buClr>
              <a:buNone/>
            </a:pPr>
            <a:endParaRPr lang="en-GB" sz="1600" dirty="0"/>
          </a:p>
          <a:p>
            <a:pPr marL="457200" lvl="1" indent="0">
              <a:buClr>
                <a:srgbClr val="C00000"/>
              </a:buClr>
              <a:buNone/>
            </a:pPr>
            <a:r>
              <a:rPr lang="en-GB" sz="1600" dirty="0">
                <a:solidFill>
                  <a:srgbClr val="0000FF"/>
                </a:solidFill>
              </a:rPr>
              <a:t>				Addition</a:t>
            </a:r>
          </a:p>
          <a:p>
            <a:pPr marL="457200" lvl="1" indent="0">
              <a:buClr>
                <a:srgbClr val="C00000"/>
              </a:buClr>
              <a:buNone/>
            </a:pPr>
            <a:r>
              <a:rPr lang="en-GB" sz="1600" dirty="0"/>
              <a:t>				CMakeLists.txt | Add.h | Add.cpp</a:t>
            </a:r>
          </a:p>
          <a:p>
            <a:pPr marL="457200" lvl="1" indent="0">
              <a:buClr>
                <a:srgbClr val="C00000"/>
              </a:buClr>
              <a:buNone/>
            </a:pPr>
            <a:endParaRPr lang="en-GB" sz="1600" dirty="0">
              <a:solidFill>
                <a:srgbClr val="0000FF"/>
              </a:solidFill>
            </a:endParaRPr>
          </a:p>
          <a:p>
            <a:pPr marL="457200" lvl="1" indent="0">
              <a:buClr>
                <a:srgbClr val="C00000"/>
              </a:buClr>
              <a:buNone/>
            </a:pPr>
            <a:r>
              <a:rPr lang="en-GB" sz="1600" dirty="0">
                <a:solidFill>
                  <a:srgbClr val="0000FF"/>
                </a:solidFill>
              </a:rPr>
              <a:t>				Subtraction</a:t>
            </a:r>
          </a:p>
          <a:p>
            <a:pPr marL="457200" lvl="1" indent="0">
              <a:buClr>
                <a:srgbClr val="C00000"/>
              </a:buClr>
              <a:buNone/>
            </a:pPr>
            <a:r>
              <a:rPr lang="en-GB" sz="1600" dirty="0"/>
              <a:t>				CMakeLists.txt | Subtract.h | Subtract.cpp</a:t>
            </a:r>
          </a:p>
          <a:p>
            <a:pPr marL="457200" lvl="1" indent="0">
              <a:buClr>
                <a:srgbClr val="C00000"/>
              </a:buClr>
              <a:buNone/>
            </a:pPr>
            <a:endParaRPr lang="en-GB" sz="1600" dirty="0"/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600" dirty="0"/>
              <a:t>The solution root folder and each project folder requires a </a:t>
            </a:r>
            <a:r>
              <a:rPr lang="en-GB" sz="1600" b="1" dirty="0"/>
              <a:t>CMakeLists.txt </a:t>
            </a:r>
            <a:r>
              <a:rPr lang="en-GB" sz="1600" dirty="0"/>
              <a:t>config file</a:t>
            </a:r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600" dirty="0"/>
              <a:t>The config file defines the </a:t>
            </a:r>
            <a:r>
              <a:rPr lang="en-GB" sz="1600" b="1" dirty="0"/>
              <a:t>project type</a:t>
            </a:r>
            <a:r>
              <a:rPr lang="en-GB" sz="1600" dirty="0"/>
              <a:t>, </a:t>
            </a:r>
            <a:r>
              <a:rPr lang="en-GB" sz="1600" b="1" dirty="0"/>
              <a:t>include paths </a:t>
            </a:r>
            <a:r>
              <a:rPr lang="en-GB" sz="1600" dirty="0"/>
              <a:t>and </a:t>
            </a:r>
            <a:r>
              <a:rPr lang="en-GB" sz="1600" b="1" dirty="0"/>
              <a:t>project dependencies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2025B-F883-326B-B78F-D16DC8C4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A43EF-F398-1C61-C91D-E5D55323C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8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61970-7324-5249-AB2B-C215E879F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50F40-3EE9-6EE0-C906-4BF4E6B5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Solution Config File, CMakeLists.txt</a:t>
            </a:r>
            <a:endParaRPr lang="en-GB" dirty="0">
              <a:solidFill>
                <a:srgbClr val="EE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7BF09-B4C8-DFB5-755B-ED04859C3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19052"/>
            <a:ext cx="10605116" cy="1571348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dirty="0">
              <a:solidFill>
                <a:srgbClr val="0000FF"/>
              </a:solidFill>
            </a:endParaRPr>
          </a:p>
          <a:p>
            <a:pPr marL="0" indent="0">
              <a:buClr>
                <a:srgbClr val="C00000"/>
              </a:buClr>
              <a:buNone/>
            </a:pPr>
            <a:endParaRPr lang="en-GB" sz="1800" dirty="0">
              <a:solidFill>
                <a:srgbClr val="0000FF"/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rgbClr val="0000FF"/>
                </a:solidFill>
              </a:rPr>
              <a:t>project</a:t>
            </a:r>
            <a:r>
              <a:rPr lang="en-GB" sz="1800" dirty="0"/>
              <a:t> – Name of the solution file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rgbClr val="0000FF"/>
                </a:solidFill>
              </a:rPr>
              <a:t>add_subdirectory</a:t>
            </a:r>
            <a:r>
              <a:rPr lang="en-GB" sz="1800" dirty="0"/>
              <a:t> – List project folders to include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0384D-60E8-6274-E62B-5F11105D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8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940D4-2F64-B676-EA65-6F1B0C2EC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961" y="1998153"/>
            <a:ext cx="5291167" cy="2773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BB5825-96C9-8E0A-A613-C1A27EDBD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4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2341B-4A18-4052-696C-BD5973933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CC6EC-BCE6-E1FA-1400-E54EEE06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Main Project Config File, CMakeLists.txt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3153D-7D51-2034-7F41-846357812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92101"/>
            <a:ext cx="10605116" cy="2121763"/>
          </a:xfrm>
        </p:spPr>
        <p:txBody>
          <a:bodyPr>
            <a:no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rgbClr val="0000FF"/>
                </a:solidFill>
              </a:rPr>
              <a:t>add_executable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Creates project that outputs an executable called Analytics.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List all the .h and .cpp files to include.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rgbClr val="0000FF"/>
                </a:solidFill>
              </a:rPr>
              <a:t>add_subdirectory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List the project name then the dependency projects to include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Here we add the addition and subtraction projects to the analytics project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32B9C-1FCE-946B-9686-83D71796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9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DBF7A7-68C5-411A-299C-9F1EB22C0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29" y="2030513"/>
            <a:ext cx="5608342" cy="2121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C45CAA-6123-7767-AAB6-046ECFC10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95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</TotalTime>
  <Words>998</Words>
  <Application>Microsoft Office PowerPoint</Application>
  <PresentationFormat>Widescreen</PresentationFormat>
  <Paragraphs>154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myriad roman</vt:lpstr>
      <vt:lpstr>Wingdings</vt:lpstr>
      <vt:lpstr>Office Theme</vt:lpstr>
      <vt:lpstr>PowerPoint Presentation</vt:lpstr>
      <vt:lpstr>PowerPoint Presentation</vt:lpstr>
      <vt:lpstr>PowerPoint Presentation</vt:lpstr>
      <vt:lpstr>CMake Cross-Platform Build System</vt:lpstr>
      <vt:lpstr>CMake Config Files – CMakeLists.txt</vt:lpstr>
      <vt:lpstr>Example Cake Solution G</vt:lpstr>
      <vt:lpstr>Example: Create Solution File</vt:lpstr>
      <vt:lpstr>Solution Config File, CMakeLists.txt</vt:lpstr>
      <vt:lpstr>Main Project Config File, CMakeLists.txt</vt:lpstr>
      <vt:lpstr>Dependency Project Config File, CMakeLists.txt</vt:lpstr>
      <vt:lpstr>Generating the Visual Studio Solution File</vt:lpstr>
      <vt:lpstr>PowerPoint Presentation</vt:lpstr>
      <vt:lpstr>Getting Started with CMake</vt:lpstr>
      <vt:lpstr>CMake Tutorial – cmake.org</vt:lpstr>
      <vt:lpstr>Professional CMake</vt:lpstr>
      <vt:lpstr>PowerPoint Presentation</vt:lpstr>
      <vt:lpstr>PowerPoint Presentation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Burgess</dc:creator>
  <cp:lastModifiedBy>Nicholas Burgess</cp:lastModifiedBy>
  <cp:revision>29</cp:revision>
  <dcterms:created xsi:type="dcterms:W3CDTF">2026-01-24T14:28:28Z</dcterms:created>
  <dcterms:modified xsi:type="dcterms:W3CDTF">2026-01-27T17:37:53Z</dcterms:modified>
</cp:coreProperties>
</file>